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0"/>
  </p:notesMasterIdLst>
  <p:sldIdLst>
    <p:sldId id="584" r:id="rId3"/>
    <p:sldId id="621" r:id="rId4"/>
    <p:sldId id="620" r:id="rId5"/>
    <p:sldId id="628" r:id="rId6"/>
    <p:sldId id="645" r:id="rId7"/>
    <p:sldId id="632" r:id="rId8"/>
    <p:sldId id="627" r:id="rId9"/>
    <p:sldId id="308" r:id="rId10"/>
    <p:sldId id="305" r:id="rId11"/>
    <p:sldId id="662" r:id="rId12"/>
    <p:sldId id="629" r:id="rId13"/>
    <p:sldId id="274" r:id="rId14"/>
    <p:sldId id="275" r:id="rId15"/>
    <p:sldId id="363" r:id="rId16"/>
    <p:sldId id="373" r:id="rId17"/>
    <p:sldId id="272" r:id="rId18"/>
    <p:sldId id="6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CE1EC"/>
    <a:srgbClr val="9AEBEA"/>
    <a:srgbClr val="00B0F0"/>
    <a:srgbClr val="FF7E79"/>
    <a:srgbClr val="011893"/>
    <a:srgbClr val="005493"/>
    <a:srgbClr val="0096FF"/>
    <a:srgbClr val="00FB9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8"/>
    <p:restoredTop sz="88639"/>
  </p:normalViewPr>
  <p:slideViewPr>
    <p:cSldViewPr snapToGrid="0" snapToObjects="1">
      <p:cViewPr varScale="1">
        <p:scale>
          <a:sx n="108" d="100"/>
          <a:sy n="108" d="100"/>
        </p:scale>
        <p:origin x="1088" y="192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80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0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4" name="Google Shape;464;p20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17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46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50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with Caption">
  <p:cSld name="Title and 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83847A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83847A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–"/>
              <a:defRPr sz="1500">
                <a:solidFill>
                  <a:srgbClr val="83847A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»"/>
              <a:defRPr sz="1500">
                <a:solidFill>
                  <a:srgbClr val="83847A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3"/>
          <p:cNvSpPr>
            <a:spLocks noGrp="1"/>
          </p:cNvSpPr>
          <p:nvPr>
            <p:ph type="pic" idx="2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6129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 Sections">
  <p:cSld name="Title - 2 Sectio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06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F3A-F661-E5C4-72B9-8A0CE85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1D0F-1806-1407-7F81-F79698606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0E08F-1656-D9E6-30E9-6296198F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37EA-9662-7C93-3631-71050B81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C92A3-54CB-5ABA-D8A3-F74EA32F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428E5-E1E2-B202-D181-52F240A1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6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76FC-626D-0AA4-4205-16DD608E2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5B3CA-DA39-0DCB-92C7-6F74BCA68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170F-9430-BC35-147D-8884242E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D3FE-C566-DF01-F132-83E32E89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A5662-7DFE-AC69-EF8B-36F6C01A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575D2-8094-3A2A-F08F-1E431473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EC338-206E-ED08-2C82-FF0851B1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551B-EA54-A8A5-9CD5-D6879B30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6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6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nvironmentalsystems#application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jp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17417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823601" y="183198"/>
            <a:ext cx="8153751" cy="961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Integrated Models for Dynamic Water Quality Assessments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1708602"/>
            <a:ext cx="8050883" cy="247144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Todd E.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U.S. Army Corps of Engineers (USACE)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75812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5937318"/>
            <a:ext cx="258706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March 20, 2024</a:t>
            </a:r>
            <a:endParaRPr lang="de-DE" sz="2000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7063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Model: Reservoir Operations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787501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Develop fully integrated water quality capabilities into HEC-ResSim (Reservoir System Simulation)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HEC-ResSim simulates reservoir operations at one or more reservoirs for: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Flood management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Low flow augmentation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Water supply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Applications: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Planning studies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Detailed reservoir regulation plan investigations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Real-time decision support</a:t>
            </a:r>
            <a:endParaRPr dirty="0"/>
          </a:p>
        </p:txBody>
      </p:sp>
      <p:pic>
        <p:nvPicPr>
          <p:cNvPr id="427" name="Google Shape;427;p17" descr="A collage of HEC-ResSim windows depicting plots, data tables, maps, and editors.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3" r="17566" b="1"/>
          <a:stretch/>
        </p:blipFill>
        <p:spPr>
          <a:xfrm>
            <a:off x="6132553" y="766119"/>
            <a:ext cx="5678615" cy="550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24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316752" y="810685"/>
            <a:ext cx="3421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was simulated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were specified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indirectly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were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desired environmental benefits of an alternative are not achieved, new guesses need to be made, and the simulation recomputed.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stage has often been neglected.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A181-CA64-559C-5BDD-29A9932A5F64}"/>
              </a:ext>
            </a:extLst>
          </p:cNvPr>
          <p:cNvSpPr txBox="1"/>
          <p:nvPr/>
        </p:nvSpPr>
        <p:spPr>
          <a:xfrm>
            <a:off x="8342754" y="810685"/>
            <a:ext cx="3495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is simulated in parallel with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can be specified </a:t>
            </a:r>
            <a:r>
              <a:rPr lang="en-US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(temperature, concentration, or load)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can be specified and managed independently of other objectives, clarifying the environmental impacts of operation decisions.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366EC-646D-D92D-9B64-2C8572CA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00" y="1099796"/>
            <a:ext cx="1613950" cy="5159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D5462-7425-15A0-A8DB-61E7D856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13" y="1048064"/>
            <a:ext cx="3145132" cy="4303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BFBF6D-6F54-5383-D315-3801F4E60CAB}"/>
              </a:ext>
            </a:extLst>
          </p:cNvPr>
          <p:cNvSpPr txBox="1"/>
          <p:nvPr/>
        </p:nvSpPr>
        <p:spPr>
          <a:xfrm>
            <a:off x="3443969" y="760598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Old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884A1-0442-511A-D4DD-3FEAA012FF97}"/>
              </a:ext>
            </a:extLst>
          </p:cNvPr>
          <p:cNvSpPr txBox="1"/>
          <p:nvPr/>
        </p:nvSpPr>
        <p:spPr>
          <a:xfrm>
            <a:off x="5568599" y="751579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364155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509" y="3956479"/>
            <a:ext cx="2829003" cy="1965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193964" y="249198"/>
            <a:ext cx="11748653" cy="46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Modeling User Interface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448" name="Google Shape;448;p19" descr="C:\Users\q0heclo9\AppData\Local\Temp\1\SNAGHTML2f6ccb17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19" y="1182302"/>
            <a:ext cx="3250541" cy="217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95" y="4598249"/>
            <a:ext cx="2144193" cy="16066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19"/>
          <p:cNvSpPr txBox="1"/>
          <p:nvPr/>
        </p:nvSpPr>
        <p:spPr>
          <a:xfrm>
            <a:off x="4320509" y="3579376"/>
            <a:ext cx="36220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</p:txBody>
      </p:sp>
      <p:sp>
        <p:nvSpPr>
          <p:cNvPr id="451" name="Google Shape;451;p19"/>
          <p:cNvSpPr txBox="1"/>
          <p:nvPr/>
        </p:nvSpPr>
        <p:spPr>
          <a:xfrm>
            <a:off x="4320509" y="822311"/>
            <a:ext cx="3666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Specifying Boundary Conditions</a:t>
            </a:r>
            <a:endParaRPr dirty="0"/>
          </a:p>
        </p:txBody>
      </p:sp>
      <p:sp>
        <p:nvSpPr>
          <p:cNvPr id="452" name="Google Shape;452;p19"/>
          <p:cNvSpPr txBox="1"/>
          <p:nvPr/>
        </p:nvSpPr>
        <p:spPr>
          <a:xfrm>
            <a:off x="637872" y="819610"/>
            <a:ext cx="3235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Geometry</a:t>
            </a:r>
            <a:endParaRPr dirty="0"/>
          </a:p>
        </p:txBody>
      </p:sp>
      <p:sp>
        <p:nvSpPr>
          <p:cNvPr id="453" name="Google Shape;453;p19"/>
          <p:cNvSpPr txBox="1"/>
          <p:nvPr/>
        </p:nvSpPr>
        <p:spPr>
          <a:xfrm>
            <a:off x="676130" y="3577800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Constituent Relation Parameters</a:t>
            </a:r>
            <a:endParaRPr dirty="0"/>
          </a:p>
        </p:txBody>
      </p:sp>
      <p:sp>
        <p:nvSpPr>
          <p:cNvPr id="454" name="Google Shape;454;p19"/>
          <p:cNvSpPr txBox="1"/>
          <p:nvPr/>
        </p:nvSpPr>
        <p:spPr>
          <a:xfrm>
            <a:off x="8397827" y="830623"/>
            <a:ext cx="31855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Rule Priorities</a:t>
            </a:r>
            <a:endParaRPr dirty="0"/>
          </a:p>
        </p:txBody>
      </p:sp>
      <p:sp>
        <p:nvSpPr>
          <p:cNvPr id="455" name="Google Shape;455;p19"/>
          <p:cNvSpPr txBox="1"/>
          <p:nvPr/>
        </p:nvSpPr>
        <p:spPr>
          <a:xfrm>
            <a:off x="8402878" y="3576128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Scripted Rules and State Variables</a:t>
            </a:r>
            <a:endParaRPr dirty="0"/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5300" y="1727779"/>
            <a:ext cx="1251575" cy="14042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873" y="3949302"/>
            <a:ext cx="3250541" cy="22628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606" y="1177686"/>
            <a:ext cx="3637904" cy="2088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8004" y="1178672"/>
            <a:ext cx="3205358" cy="2076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27" y="3946922"/>
            <a:ext cx="3184011" cy="22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12942" y="265822"/>
            <a:ext cx="11773112" cy="101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Temperature and Dissolved Oxygen Simulation with HEC-ResSim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Russian River, California</a:t>
            </a:r>
            <a:b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Prepared by RMA for the Sonoma County Water Agency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7360391" y="1282169"/>
            <a:ext cx="3509876" cy="4996049"/>
            <a:chOff x="3383280" y="974318"/>
            <a:chExt cx="3672408" cy="5227401"/>
          </a:xfrm>
        </p:grpSpPr>
        <p:pic>
          <p:nvPicPr>
            <p:cNvPr id="468" name="Google Shape;468;p20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70" name="Google Shape;470;p2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5001" y="5376049"/>
            <a:ext cx="966548" cy="8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 flipH="1">
            <a:off x="7688944" y="5800269"/>
            <a:ext cx="91440" cy="914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87" y="4197304"/>
            <a:ext cx="3092649" cy="167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3677" y="4207530"/>
            <a:ext cx="3092647" cy="16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0768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563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7" y="2471614"/>
            <a:ext cx="1986617" cy="10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8" y="3669132"/>
            <a:ext cx="1986618" cy="1020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0"/>
          <p:cNvCxnSpPr/>
          <p:nvPr/>
        </p:nvCxnSpPr>
        <p:spPr>
          <a:xfrm flipH="1">
            <a:off x="7132164" y="2173582"/>
            <a:ext cx="1368300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>
            <a:cxnSpLocks/>
          </p:cNvCxnSpPr>
          <p:nvPr/>
        </p:nvCxnSpPr>
        <p:spPr>
          <a:xfrm rot="10800000" flipV="1">
            <a:off x="7132236" y="4601450"/>
            <a:ext cx="1980544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0"/>
          <p:cNvCxnSpPr>
            <a:endCxn id="477" idx="2"/>
          </p:cNvCxnSpPr>
          <p:nvPr/>
        </p:nvCxnSpPr>
        <p:spPr>
          <a:xfrm rot="10800000" flipH="1">
            <a:off x="10228567" y="4689261"/>
            <a:ext cx="641700" cy="492000"/>
          </a:xfrm>
          <a:prstGeom prst="bentConnector2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20"/>
          <p:cNvSpPr txBox="1"/>
          <p:nvPr/>
        </p:nvSpPr>
        <p:spPr>
          <a:xfrm>
            <a:off x="999675" y="1433757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4234835" y="145449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 rot="-5400000">
            <a:off x="-829557" y="48643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Sonoma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 rot="-5400000">
            <a:off x="-829557" y="2436353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Mendocino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10166571" y="3161949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10166570" y="4366095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1976308" y="282403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8" name="Google Shape;488;p20"/>
          <p:cNvCxnSpPr/>
          <p:nvPr/>
        </p:nvCxnSpPr>
        <p:spPr>
          <a:xfrm rot="10800000">
            <a:off x="1638273" y="3304281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1910208" y="522887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0" name="Google Shape;490;p20"/>
          <p:cNvCxnSpPr/>
          <p:nvPr/>
        </p:nvCxnSpPr>
        <p:spPr>
          <a:xfrm rot="10800000">
            <a:off x="1665040" y="5654352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5207142" y="2862131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rot="10800000">
            <a:off x="4945304" y="3311424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5393459" y="5267544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4" name="Google Shape;494;p20"/>
          <p:cNvCxnSpPr/>
          <p:nvPr/>
        </p:nvCxnSpPr>
        <p:spPr>
          <a:xfrm rot="10800000">
            <a:off x="4955405" y="5666833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urfCHLA_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518" y="979623"/>
            <a:ext cx="6375041" cy="505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31819" y="268532"/>
            <a:ext cx="117584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CE-QUAL-ICM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451830" y="1113705"/>
            <a:ext cx="4670924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Three-dimensional (3D) simulations of water quality in estuaries and complex environments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 suite of nutrients and trophic interactions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Includes SAV, benthos, zooplankton, sediment diagenesis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Conventional pollutants and contaminants (ICM/TOXI)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Water quality linked with hydrodynamics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Developed through Chesapeake Bay study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Generalized, public domain, and applied to many other 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11593-2989-95F3-7ECE-7FBF363F44E3}"/>
              </a:ext>
            </a:extLst>
          </p:cNvPr>
          <p:cNvSpPr txBox="1"/>
          <p:nvPr/>
        </p:nvSpPr>
        <p:spPr>
          <a:xfrm>
            <a:off x="8134599" y="356231"/>
            <a:ext cx="364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POC: Dr. Barry Bunch, ERDC-EL</a:t>
            </a:r>
          </a:p>
        </p:txBody>
      </p:sp>
    </p:spTree>
    <p:extLst>
      <p:ext uri="{BB962C8B-B14F-4D97-AF65-F5344CB8AC3E}">
        <p14:creationId xmlns:p14="http://schemas.microsoft.com/office/powerpoint/2010/main" val="251626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3374" y="871714"/>
            <a:ext cx="6748669" cy="5381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A10E8-E50B-4592-BE64-8DAB02F0E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41" y="1481384"/>
            <a:ext cx="5930877" cy="3646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09" y="248510"/>
            <a:ext cx="117681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defTabSz="977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B050"/>
                </a:solidFill>
                <a:latin typeface="Arial" pitchFamily="34" charset="0"/>
                <a:sym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Groundwater 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9919" y="948989"/>
            <a:ext cx="593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FRESCO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6841" y="5175764"/>
            <a:ext cx="5930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System of 1D, lumped parameter models</a:t>
            </a:r>
          </a:p>
          <a:p>
            <a:r>
              <a:rPr lang="en-US" sz="1600" dirty="0"/>
              <a:t>Applied for screening worst case scenarios aligned to ORAP</a:t>
            </a:r>
          </a:p>
          <a:p>
            <a:r>
              <a:rPr lang="en-US" sz="1600" dirty="0"/>
              <a:t>Current continued development of constituent databases and exploration of application for PFAS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174" y="871714"/>
            <a:ext cx="4372665" cy="538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508" y="948989"/>
            <a:ext cx="425054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Off-the-shelf hydro and </a:t>
            </a:r>
            <a:r>
              <a:rPr lang="en-US" dirty="0" err="1"/>
              <a:t>BioGeoChem</a:t>
            </a:r>
            <a:r>
              <a:rPr lang="en-US" dirty="0"/>
              <a:t> models used for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FemWater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HydroGeoSphere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PHREEQC+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MINEQL+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choice largely driven by customer history and the </a:t>
            </a:r>
            <a:r>
              <a:rPr lang="en-US" dirty="0" err="1"/>
              <a:t>BioGeoChem</a:t>
            </a:r>
            <a:r>
              <a:rPr lang="en-US" dirty="0"/>
              <a:t> processes needed for the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improved Groundwater-Surface Water </a:t>
            </a:r>
            <a:r>
              <a:rPr lang="en-US" dirty="0" err="1"/>
              <a:t>BioGeoChem</a:t>
            </a:r>
            <a:r>
              <a:rPr lang="en-US" dirty="0"/>
              <a:t>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developing PFAS workflow, MEPAS replacement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CC845-2E3B-3713-8FB1-19CB0C31EDDA}"/>
              </a:ext>
            </a:extLst>
          </p:cNvPr>
          <p:cNvSpPr txBox="1"/>
          <p:nvPr/>
        </p:nvSpPr>
        <p:spPr>
          <a:xfrm>
            <a:off x="8134599" y="356231"/>
            <a:ext cx="364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POC: Dr. Jodi Ryder, ERDC-EL</a:t>
            </a:r>
          </a:p>
        </p:txBody>
      </p:sp>
    </p:spTree>
    <p:extLst>
      <p:ext uri="{BB962C8B-B14F-4D97-AF65-F5344CB8AC3E}">
        <p14:creationId xmlns:p14="http://schemas.microsoft.com/office/powerpoint/2010/main" val="33874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9438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Using Water Quality Models for Forensic and Impact Analysis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247801" y="894376"/>
            <a:ext cx="5276856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Source Identification: Trace the origin of pollution incidents through scenario analyses.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Spatial-temporal analysis: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Determine the spread and transformation of contaminants in the water system.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Contaminants may spread through river, floodplain, and stormwater environments.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In reservoirs, the vertical location of contaminants controls chemical reactions related to oxygen and temperature levels.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Understand the timeline of pollution events through animations of water quality simulations.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Impact Evaluation: Assess environmental and public health consequences.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Example: Evaluate contaminant concentrations near drinking water plan intakes.</a:t>
            </a:r>
          </a:p>
        </p:txBody>
      </p:sp>
      <p:pic>
        <p:nvPicPr>
          <p:cNvPr id="4" name="Picture 3" descr="A blue and green graphic with red spirals&#10;&#10;Description automatically generated">
            <a:extLst>
              <a:ext uri="{FF2B5EF4-FFF2-40B4-BE49-F238E27FC236}">
                <a16:creationId xmlns:a16="http://schemas.microsoft.com/office/drawing/2014/main" id="{0591C4B6-01F5-3263-746F-EF5BC060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96" y="1257050"/>
            <a:ext cx="4948045" cy="1290391"/>
          </a:xfrm>
          <a:prstGeom prst="rect">
            <a:avLst/>
          </a:prstGeom>
        </p:spPr>
      </p:pic>
      <p:pic>
        <p:nvPicPr>
          <p:cNvPr id="2" name="Picture 1" descr="A picture containing map&#10;&#10;Description automatically generated">
            <a:extLst>
              <a:ext uri="{FF2B5EF4-FFF2-40B4-BE49-F238E27FC236}">
                <a16:creationId xmlns:a16="http://schemas.microsoft.com/office/drawing/2014/main" id="{6230D4A7-2674-28D4-9CD5-74F0FBAE1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234" y="1149840"/>
            <a:ext cx="3734136" cy="1867068"/>
          </a:xfrm>
          <a:prstGeom prst="rect">
            <a:avLst/>
          </a:prstGeom>
        </p:spPr>
      </p:pic>
      <p:sp>
        <p:nvSpPr>
          <p:cNvPr id="3" name="Google Shape;426;p17">
            <a:extLst>
              <a:ext uri="{FF2B5EF4-FFF2-40B4-BE49-F238E27FC236}">
                <a16:creationId xmlns:a16="http://schemas.microsoft.com/office/drawing/2014/main" id="{2D3B2853-D681-0427-A49A-4C9827B2C20B}"/>
              </a:ext>
            </a:extLst>
          </p:cNvPr>
          <p:cNvSpPr txBox="1">
            <a:spLocks/>
          </p:cNvSpPr>
          <p:nvPr/>
        </p:nvSpPr>
        <p:spPr>
          <a:xfrm>
            <a:off x="5450763" y="760014"/>
            <a:ext cx="3920638" cy="48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1600" b="0" u="sng" kern="0" dirty="0"/>
              <a:t>Rivers, floodplains, stormwater systems</a:t>
            </a:r>
            <a:r>
              <a:rPr lang="en-US" sz="1600" b="0" kern="0" dirty="0"/>
              <a:t>:</a:t>
            </a:r>
          </a:p>
        </p:txBody>
      </p:sp>
      <p:sp>
        <p:nvSpPr>
          <p:cNvPr id="5" name="Google Shape;426;p17">
            <a:extLst>
              <a:ext uri="{FF2B5EF4-FFF2-40B4-BE49-F238E27FC236}">
                <a16:creationId xmlns:a16="http://schemas.microsoft.com/office/drawing/2014/main" id="{7ACA328A-381D-7D4A-C0DE-CF339897BC82}"/>
              </a:ext>
            </a:extLst>
          </p:cNvPr>
          <p:cNvSpPr txBox="1">
            <a:spLocks/>
          </p:cNvSpPr>
          <p:nvPr/>
        </p:nvSpPr>
        <p:spPr>
          <a:xfrm>
            <a:off x="5450771" y="3373166"/>
            <a:ext cx="1284509" cy="48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1600" b="0" u="sng" kern="0" dirty="0"/>
              <a:t>Reservoirs</a:t>
            </a:r>
            <a:r>
              <a:rPr lang="en-US" sz="1600" b="0" kern="0" dirty="0"/>
              <a:t>:</a:t>
            </a:r>
          </a:p>
        </p:txBody>
      </p:sp>
      <p:pic>
        <p:nvPicPr>
          <p:cNvPr id="7" name="Picture 6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FEF7C356-8D41-2973-9B20-48F663EB9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155" y="4441281"/>
            <a:ext cx="4328047" cy="1849803"/>
          </a:xfrm>
          <a:prstGeom prst="rect">
            <a:avLst/>
          </a:prstGeom>
        </p:spPr>
      </p:pic>
      <p:pic>
        <p:nvPicPr>
          <p:cNvPr id="8" name="Picture 7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7650B813-17E2-A925-44E2-629C6B4C2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173" y="4441282"/>
            <a:ext cx="3378391" cy="1814178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5AACF20-0266-C3CD-D00F-EDBA916F9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386" y="3173239"/>
            <a:ext cx="4854936" cy="12723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3">
            <a:hlinkClick r:id="rId4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5" y="213860"/>
            <a:ext cx="11780322" cy="584735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Integrated Environmental Modeling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1587066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1554335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1554335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3268456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5013256" y="3966302"/>
            <a:ext cx="21654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Dissolved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Algae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Contaminants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3268456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2229239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2229239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1CEB2-F73F-B052-E3BE-19DD50D45267}"/>
              </a:ext>
            </a:extLst>
          </p:cNvPr>
          <p:cNvSpPr txBox="1"/>
          <p:nvPr/>
        </p:nvSpPr>
        <p:spPr>
          <a:xfrm>
            <a:off x="5175444" y="3268455"/>
            <a:ext cx="184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Quality</a:t>
            </a:r>
          </a:p>
          <a:p>
            <a:pPr algn="ctr"/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6506"/>
            <a:ext cx="11887200" cy="406499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5132019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/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</a:rPr>
              <a:t>GSSHA</a:t>
            </a:r>
            <a:r>
              <a:rPr lang="en-US" sz="1600" b="0" dirty="0"/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HEC-HMS</a:t>
            </a:r>
            <a:r>
              <a:rPr lang="en-US" sz="1600" b="0" dirty="0"/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CE-QUAL-W2</a:t>
            </a:r>
            <a:r>
              <a:rPr lang="en-US" sz="1600" b="0" dirty="0"/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HEC-ResSim</a:t>
            </a:r>
            <a:r>
              <a:rPr lang="en-US" sz="1600" b="0" dirty="0"/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HEC-RAS</a:t>
            </a:r>
            <a:r>
              <a:rPr lang="en-US" sz="1600" b="0" dirty="0"/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ClearWater-Riverine</a:t>
            </a:r>
            <a:r>
              <a:rPr lang="en-US" sz="1600" b="0" dirty="0"/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588827"/>
            <a:ext cx="8342575" cy="776291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ERDC’s </a:t>
            </a:r>
            <a:r>
              <a:rPr lang="en-US" sz="1600" dirty="0">
                <a:solidFill>
                  <a:srgbClr val="00B05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orps </a:t>
            </a:r>
            <a:r>
              <a:rPr lang="en-US" sz="1600" dirty="0">
                <a:solidFill>
                  <a:srgbClr val="00B050"/>
                </a:solidFill>
              </a:rPr>
              <a:t>L</a:t>
            </a:r>
            <a:r>
              <a:rPr lang="en-US" sz="1600" dirty="0">
                <a:solidFill>
                  <a:srgbClr val="002060"/>
                </a:solidFill>
              </a:rPr>
              <a:t>ibrary for </a:t>
            </a:r>
            <a:r>
              <a:rPr lang="en-US" sz="1600" dirty="0">
                <a:solidFill>
                  <a:srgbClr val="00B050"/>
                </a:solidFill>
              </a:rPr>
              <a:t>E</a:t>
            </a:r>
            <a:r>
              <a:rPr lang="en-US" sz="1600" dirty="0">
                <a:solidFill>
                  <a:srgbClr val="002060"/>
                </a:solidFill>
              </a:rPr>
              <a:t>nvironmental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nalysis and </a:t>
            </a:r>
            <a:r>
              <a:rPr lang="en-US" sz="1600" dirty="0">
                <a:solidFill>
                  <a:srgbClr val="00B050"/>
                </a:solidFill>
              </a:rPr>
              <a:t>R</a:t>
            </a:r>
            <a:r>
              <a:rPr lang="en-US" sz="1600" dirty="0">
                <a:solidFill>
                  <a:srgbClr val="002060"/>
                </a:solidFill>
              </a:rPr>
              <a:t>estoration of </a:t>
            </a:r>
            <a:r>
              <a:rPr lang="en-US" sz="1600" dirty="0">
                <a:solidFill>
                  <a:srgbClr val="00B050"/>
                </a:solidFill>
              </a:rPr>
              <a:t>Water</a:t>
            </a:r>
            <a:r>
              <a:rPr lang="en-US" sz="1600" dirty="0">
                <a:solidFill>
                  <a:srgbClr val="002060"/>
                </a:solidFill>
              </a:rPr>
              <a:t>sheds (</a:t>
            </a:r>
            <a:r>
              <a:rPr lang="en-US" sz="1600" dirty="0">
                <a:solidFill>
                  <a:srgbClr val="00B0F0"/>
                </a:solidFill>
              </a:rPr>
              <a:t>ClearWater</a:t>
            </a:r>
            <a:r>
              <a:rPr lang="en-US" sz="1600" dirty="0">
                <a:solidFill>
                  <a:srgbClr val="002060"/>
                </a:solidFill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199550" y="350774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86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62613"/>
            <a:ext cx="11734799" cy="494467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50751"/>
            <a:ext cx="11755437" cy="486566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5324494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Water age – Useful for </a:t>
            </a:r>
            <a:r>
              <a:rPr lang="en-US" sz="2000" b="0">
                <a:solidFill>
                  <a:schemeClr val="tx1"/>
                </a:solidFill>
              </a:rPr>
              <a:t>forensic analyses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1406</Words>
  <Application>Microsoft Macintosh PowerPoint</Application>
  <PresentationFormat>Widescreen</PresentationFormat>
  <Paragraphs>201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Courier New</vt:lpstr>
      <vt:lpstr>Noto Sans Symbols</vt:lpstr>
      <vt:lpstr>Verdana</vt:lpstr>
      <vt:lpstr>Office Theme</vt:lpstr>
      <vt:lpstr>UNCLASSIFIED Content</vt:lpstr>
      <vt:lpstr>PowerPoint Presentation</vt:lpstr>
      <vt:lpstr>Integrated Environmental Modeling</vt:lpstr>
      <vt:lpstr>Water Quality and Environmental Systems Modeling</vt:lpstr>
      <vt:lpstr>ClearWater: Next Generation Integrated Water Quality Modeling</vt:lpstr>
      <vt:lpstr>ClearWater-Riverine</vt:lpstr>
      <vt:lpstr>ClearWater-Riverine Example: E. Coli Transport in the Ohio River</vt:lpstr>
      <vt:lpstr>CE-QUAL-W2</vt:lpstr>
      <vt:lpstr>CE-QUAL-W2 Capabilities</vt:lpstr>
      <vt:lpstr>Past and Current Applications of CE-QUAL-W2</vt:lpstr>
      <vt:lpstr>HEC-ResSim Water Quality Model: Reservoir Operations</vt:lpstr>
      <vt:lpstr>Integrating Water Quality in Reservoir Release Decision-Making</vt:lpstr>
      <vt:lpstr>HEC-ResSim Water Quality Modeling User Interface</vt:lpstr>
      <vt:lpstr>Temperature and Dissolved Oxygen Simulation with HEC-ResSim Russian River, California Prepared by RMA for the Sonoma County Water Agency</vt:lpstr>
      <vt:lpstr>PowerPoint Presentation</vt:lpstr>
      <vt:lpstr>PowerPoint Presentation</vt:lpstr>
      <vt:lpstr>Using Water Quality Models for Forensic and Impact Analysis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682</cp:revision>
  <dcterms:created xsi:type="dcterms:W3CDTF">2021-12-08T05:01:06Z</dcterms:created>
  <dcterms:modified xsi:type="dcterms:W3CDTF">2024-03-20T14:39:44Z</dcterms:modified>
</cp:coreProperties>
</file>